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12"/>
  </p:notesMasterIdLst>
  <p:sldIdLst>
    <p:sldId id="256" r:id="rId2"/>
    <p:sldId id="263" r:id="rId3"/>
    <p:sldId id="258" r:id="rId4"/>
    <p:sldId id="262" r:id="rId5"/>
    <p:sldId id="268" r:id="rId6"/>
    <p:sldId id="257" r:id="rId7"/>
    <p:sldId id="260" r:id="rId8"/>
    <p:sldId id="259" r:id="rId9"/>
    <p:sldId id="261"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9" d="100"/>
          <a:sy n="79" d="100"/>
        </p:scale>
        <p:origin x="-116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3793A2-C213-C348-B18A-0B0C59B72C7F}" type="datetimeFigureOut">
              <a:rPr lang="en-US" smtClean="0"/>
              <a:t>3/3/15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4A99F6-473A-094D-9634-DD7451B85097}" type="slidenum">
              <a:rPr lang="en-US" smtClean="0"/>
              <a:t>‹#›</a:t>
            </a:fld>
            <a:endParaRPr lang="en-US"/>
          </a:p>
        </p:txBody>
      </p:sp>
    </p:spTree>
    <p:extLst>
      <p:ext uri="{BB962C8B-B14F-4D97-AF65-F5344CB8AC3E}">
        <p14:creationId xmlns:p14="http://schemas.microsoft.com/office/powerpoint/2010/main" val="368226284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s://www.youtube.com/watch?v=PiYDG11zIUs"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dirty="0" smtClean="0">
                <a:hlinkClick r:id="rId3"/>
              </a:rPr>
              <a:t>https://www.youtube.com/watch?v=PiYDG11zIUs</a:t>
            </a:r>
            <a:endParaRPr lang="en-US" dirty="0"/>
          </a:p>
        </p:txBody>
      </p:sp>
      <p:sp>
        <p:nvSpPr>
          <p:cNvPr id="4" name="Slide Number Placeholder 3"/>
          <p:cNvSpPr>
            <a:spLocks noGrp="1"/>
          </p:cNvSpPr>
          <p:nvPr>
            <p:ph type="sldNum" sz="quarter" idx="10"/>
          </p:nvPr>
        </p:nvSpPr>
        <p:spPr/>
        <p:txBody>
          <a:bodyPr/>
          <a:lstStyle/>
          <a:p>
            <a:fld id="{C24A99F6-473A-094D-9634-DD7451B85097}" type="slidenum">
              <a:rPr lang="en-US" smtClean="0"/>
              <a:t>2</a:t>
            </a:fld>
            <a:endParaRPr lang="en-US"/>
          </a:p>
        </p:txBody>
      </p:sp>
    </p:spTree>
    <p:extLst>
      <p:ext uri="{BB962C8B-B14F-4D97-AF65-F5344CB8AC3E}">
        <p14:creationId xmlns:p14="http://schemas.microsoft.com/office/powerpoint/2010/main" val="3284032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Tenets</a:t>
            </a:r>
            <a:r>
              <a:rPr lang="en-US" baseline="0" dirty="0" smtClean="0"/>
              <a:t> are agreed upon “beliefs” or common principles used by a group of people.  With regard to the dialogue and cooperation related to Food Security, there are 4 .</a:t>
            </a:r>
            <a:endParaRPr lang="en-US" dirty="0"/>
          </a:p>
        </p:txBody>
      </p:sp>
      <p:sp>
        <p:nvSpPr>
          <p:cNvPr id="4" name="Slide Number Placeholder 3"/>
          <p:cNvSpPr>
            <a:spLocks noGrp="1"/>
          </p:cNvSpPr>
          <p:nvPr>
            <p:ph type="sldNum" sz="quarter" idx="10"/>
          </p:nvPr>
        </p:nvSpPr>
        <p:spPr/>
        <p:txBody>
          <a:bodyPr/>
          <a:lstStyle/>
          <a:p>
            <a:fld id="{C24A99F6-473A-094D-9634-DD7451B85097}" type="slidenum">
              <a:rPr lang="en-US" smtClean="0"/>
              <a:t>3</a:t>
            </a:fld>
            <a:endParaRPr lang="en-US"/>
          </a:p>
        </p:txBody>
      </p:sp>
    </p:spTree>
    <p:extLst>
      <p:ext uri="{BB962C8B-B14F-4D97-AF65-F5344CB8AC3E}">
        <p14:creationId xmlns:p14="http://schemas.microsoft.com/office/powerpoint/2010/main" val="381289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r>
              <a:rPr lang="en-US" baseline="0" dirty="0" smtClean="0"/>
              <a:t>Using the </a:t>
            </a:r>
            <a:r>
              <a:rPr lang="en-US" baseline="0" dirty="0" err="1" smtClean="0"/>
              <a:t>Infographics</a:t>
            </a:r>
            <a:r>
              <a:rPr lang="en-US" baseline="0" dirty="0" smtClean="0"/>
              <a:t>—add descriptors, data beneath the questions.</a:t>
            </a:r>
            <a:endParaRPr lang="en-US" dirty="0"/>
          </a:p>
        </p:txBody>
      </p:sp>
      <p:sp>
        <p:nvSpPr>
          <p:cNvPr id="4" name="Slide Number Placeholder 3"/>
          <p:cNvSpPr>
            <a:spLocks noGrp="1"/>
          </p:cNvSpPr>
          <p:nvPr>
            <p:ph type="sldNum" sz="quarter" idx="10"/>
          </p:nvPr>
        </p:nvSpPr>
        <p:spPr/>
        <p:txBody>
          <a:bodyPr/>
          <a:lstStyle/>
          <a:p>
            <a:fld id="{C24A99F6-473A-094D-9634-DD7451B85097}" type="slidenum">
              <a:rPr lang="en-US" smtClean="0"/>
              <a:t>4</a:t>
            </a:fld>
            <a:endParaRPr lang="en-US"/>
          </a:p>
        </p:txBody>
      </p:sp>
    </p:spTree>
    <p:extLst>
      <p:ext uri="{BB962C8B-B14F-4D97-AF65-F5344CB8AC3E}">
        <p14:creationId xmlns:p14="http://schemas.microsoft.com/office/powerpoint/2010/main" val="283809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4A99F6-473A-094D-9634-DD7451B85097}" type="slidenum">
              <a:rPr lang="en-US" smtClean="0"/>
              <a:t>5</a:t>
            </a:fld>
            <a:endParaRPr lang="en-US"/>
          </a:p>
        </p:txBody>
      </p:sp>
    </p:spTree>
    <p:extLst>
      <p:ext uri="{BB962C8B-B14F-4D97-AF65-F5344CB8AC3E}">
        <p14:creationId xmlns:p14="http://schemas.microsoft.com/office/powerpoint/2010/main" val="647613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4A99F6-473A-094D-9634-DD7451B85097}" type="slidenum">
              <a:rPr lang="en-US" smtClean="0"/>
              <a:t>6</a:t>
            </a:fld>
            <a:endParaRPr lang="en-US"/>
          </a:p>
        </p:txBody>
      </p:sp>
    </p:spTree>
    <p:extLst>
      <p:ext uri="{BB962C8B-B14F-4D97-AF65-F5344CB8AC3E}">
        <p14:creationId xmlns:p14="http://schemas.microsoft.com/office/powerpoint/2010/main" val="27219112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Students read the</a:t>
            </a:r>
            <a:r>
              <a:rPr lang="en-US" baseline="0" dirty="0" smtClean="0"/>
              <a:t> UDHR  and highlight any articles that </a:t>
            </a:r>
            <a:r>
              <a:rPr lang="en-US" baseline="0" dirty="0" err="1" smtClean="0"/>
              <a:t>explictly</a:t>
            </a:r>
            <a:r>
              <a:rPr lang="en-US" baseline="0" dirty="0" smtClean="0"/>
              <a:t> or </a:t>
            </a:r>
            <a:r>
              <a:rPr lang="en-US" baseline="0" dirty="0" err="1" smtClean="0"/>
              <a:t>implictly</a:t>
            </a:r>
            <a:r>
              <a:rPr lang="en-US" baseline="0" dirty="0" smtClean="0"/>
              <a:t> refer to the right to food</a:t>
            </a:r>
          </a:p>
          <a:p>
            <a:endParaRPr lang="en-US" baseline="0" dirty="0" smtClean="0"/>
          </a:p>
          <a:p>
            <a:r>
              <a:rPr lang="en-US" baseline="0" dirty="0" smtClean="0"/>
              <a:t>Let’s check the POV on this</a:t>
            </a:r>
            <a:endParaRPr lang="en-US" dirty="0"/>
          </a:p>
        </p:txBody>
      </p:sp>
      <p:sp>
        <p:nvSpPr>
          <p:cNvPr id="4" name="Slide Number Placeholder 3"/>
          <p:cNvSpPr>
            <a:spLocks noGrp="1"/>
          </p:cNvSpPr>
          <p:nvPr>
            <p:ph type="sldNum" sz="quarter" idx="10"/>
          </p:nvPr>
        </p:nvSpPr>
        <p:spPr/>
        <p:txBody>
          <a:bodyPr/>
          <a:lstStyle/>
          <a:p>
            <a:fld id="{C24A99F6-473A-094D-9634-DD7451B85097}" type="slidenum">
              <a:rPr lang="en-US" smtClean="0"/>
              <a:t>8</a:t>
            </a:fld>
            <a:endParaRPr lang="en-US"/>
          </a:p>
        </p:txBody>
      </p:sp>
    </p:spTree>
    <p:extLst>
      <p:ext uri="{BB962C8B-B14F-4D97-AF65-F5344CB8AC3E}">
        <p14:creationId xmlns:p14="http://schemas.microsoft.com/office/powerpoint/2010/main" val="2158280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0A98AF03-7270-45C2-A683-C5E353EF01A5}" type="datetime4">
              <a:rPr lang="en-US" smtClean="0"/>
              <a:pPr/>
              <a:t>March 3, 2015</a:t>
            </a:fld>
            <a:endParaRPr lang="en-US" dirty="0"/>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dirty="0"/>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8B37D5FE-740C-46F5-801A-FA5477D9711F}" type="slidenum">
              <a:rPr lang="en-US" smtClean="0"/>
              <a:pPr/>
              <a:t>‹#›</a:t>
            </a:fld>
            <a:endParaRPr lang="en-US" dirty="0"/>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FB5AFD-D735-4504-A039-ADEBB6448D55}" type="datetime4">
              <a:rPr lang="en-US" smtClean="0"/>
              <a:pPr/>
              <a:t>March 3,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5C8118-FB93-4E87-B380-0175F2FE2167}" type="datetime4">
              <a:rPr lang="en-US" smtClean="0"/>
              <a:pPr/>
              <a:t>March 3,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5A93482-8E69-40F7-BCAD-5662A6CADB27}" type="datetime4">
              <a:rPr lang="en-US" smtClean="0"/>
              <a:pPr/>
              <a:t>March 3,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B7EAE1-CAAC-4AEF-919E-158692B1E55E}" type="datetime4">
              <a:rPr lang="en-US" smtClean="0"/>
              <a:pPr/>
              <a:t>March 3,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9525A706-D8F2-4D1A-855A-CADC92600C26}" type="datetime4">
              <a:rPr lang="en-US" smtClean="0"/>
              <a:pPr/>
              <a:t>March 3, 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37D5FE-740C-46F5-801A-FA5477D9711F}" type="slidenum">
              <a:rPr lang="en-US" smtClean="0"/>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9B4F123-1704-49AC-9D15-C4B1462B8014}" type="datetime4">
              <a:rPr lang="en-US" smtClean="0"/>
              <a:pPr/>
              <a:t>March 3, 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3127EC2-47FB-48A1-8644-C8A81DDAA119}" type="datetime4">
              <a:rPr lang="en-US" smtClean="0"/>
              <a:pPr/>
              <a:t>March 3, 2015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3EC3ED-7435-49F9-84C8-03CCA2F8DEDB}" type="datetime4">
              <a:rPr lang="en-US" smtClean="0"/>
              <a:pPr/>
              <a:t>March 3, 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3FC49BF1-FCD3-4395-8FF6-0047AF66228E}" type="datetime4">
              <a:rPr lang="en-US" smtClean="0"/>
              <a:pPr/>
              <a:t>March 3, 2015</a:t>
            </a:fld>
            <a:endParaRPr lang="en-US"/>
          </a:p>
        </p:txBody>
      </p:sp>
      <p:sp>
        <p:nvSpPr>
          <p:cNvPr id="7" name="Slide Number Placeholder 6"/>
          <p:cNvSpPr>
            <a:spLocks noGrp="1"/>
          </p:cNvSpPr>
          <p:nvPr>
            <p:ph type="sldNum" sz="quarter" idx="12"/>
          </p:nvPr>
        </p:nvSpPr>
        <p:spPr/>
        <p:txBody>
          <a:bodyPr/>
          <a:lstStyle/>
          <a:p>
            <a:fld id="{8B37D5FE-740C-46F5-801A-FA5477D9711F}" type="slidenum">
              <a:rPr lang="en-US" smtClean="0"/>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dirty="0"/>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861222-2C8B-4501-BE87-6797EC025925}" type="datetime4">
              <a:rPr lang="en-US" smtClean="0"/>
              <a:pPr/>
              <a:t>March 3, 2015</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dirty="0"/>
          </a:p>
        </p:txBody>
      </p:sp>
      <p:sp>
        <p:nvSpPr>
          <p:cNvPr id="7" name="Slide Number Placeholder 6"/>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16C01193-8287-4834-A286-6B880643E934}" type="datetime4">
              <a:rPr lang="en-US" smtClean="0"/>
              <a:pPr/>
              <a:t>March 3, 2015</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8B37D5FE-740C-46F5-801A-FA5477D9711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sldNum="0" hdr="0" ftr="0" dt="0"/>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PiYDG11zIUs" TargetMode="External"/><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www.cooldailyinfographics.com/post/food-security"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www.un.org/en/documents/udhr/"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fao.org/fsnforum/righttofood/timeline%231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33365" y="2311160"/>
            <a:ext cx="3313355" cy="1561594"/>
          </a:xfrm>
        </p:spPr>
        <p:txBody>
          <a:bodyPr>
            <a:normAutofit fontScale="90000"/>
          </a:bodyPr>
          <a:lstStyle/>
          <a:p>
            <a:r>
              <a:rPr lang="en-US" dirty="0" smtClean="0">
                <a:latin typeface="Apple Casual"/>
                <a:cs typeface="Apple Casual"/>
              </a:rPr>
              <a:t>What is the Future of Food?</a:t>
            </a:r>
            <a:endParaRPr lang="en-US" dirty="0">
              <a:latin typeface="Apple Casual"/>
              <a:cs typeface="Apple Casual"/>
            </a:endParaRPr>
          </a:p>
        </p:txBody>
      </p:sp>
      <p:sp>
        <p:nvSpPr>
          <p:cNvPr id="3" name="Subtitle 2"/>
          <p:cNvSpPr>
            <a:spLocks noGrp="1"/>
          </p:cNvSpPr>
          <p:nvPr>
            <p:ph type="subTitle" idx="1"/>
          </p:nvPr>
        </p:nvSpPr>
        <p:spPr/>
        <p:txBody>
          <a:bodyPr/>
          <a:lstStyle/>
          <a:p>
            <a:endParaRPr lang="en-US" dirty="0"/>
          </a:p>
          <a:p>
            <a:r>
              <a:rPr lang="en-US" sz="2000" dirty="0">
                <a:latin typeface="Handwriting - Dakota"/>
                <a:cs typeface="Handwriting - Dakota"/>
              </a:rPr>
              <a:t> </a:t>
            </a:r>
            <a:r>
              <a:rPr lang="en-US" sz="2000" b="1" dirty="0" smtClean="0">
                <a:latin typeface="Handwriting - Dakota"/>
                <a:cs typeface="Handwriting - Dakota"/>
              </a:rPr>
              <a:t>Food as a Human Right</a:t>
            </a:r>
          </a:p>
          <a:p>
            <a:r>
              <a:rPr lang="en-US" sz="2000" b="1" dirty="0" smtClean="0">
                <a:latin typeface="Handwriting - Dakota"/>
                <a:cs typeface="Handwriting - Dakota"/>
              </a:rPr>
              <a:t>Day</a:t>
            </a:r>
            <a:r>
              <a:rPr lang="en-US" sz="2000" dirty="0" smtClean="0">
                <a:latin typeface="Handwriting - Dakota"/>
                <a:cs typeface="Handwriting - Dakota"/>
              </a:rPr>
              <a:t> 1</a:t>
            </a:r>
            <a:endParaRPr lang="en-US" sz="2000" dirty="0">
              <a:latin typeface="Handwriting - Dakota"/>
              <a:cs typeface="Handwriting - Dakota"/>
            </a:endParaRPr>
          </a:p>
        </p:txBody>
      </p:sp>
    </p:spTree>
    <p:extLst>
      <p:ext uri="{BB962C8B-B14F-4D97-AF65-F5344CB8AC3E}">
        <p14:creationId xmlns:p14="http://schemas.microsoft.com/office/powerpoint/2010/main" val="423174683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Comic Sans MS"/>
                <a:cs typeface="Comic Sans MS"/>
              </a:rPr>
              <a:t>Causes of Food </a:t>
            </a:r>
            <a:r>
              <a:rPr lang="en-US" i="1" dirty="0" smtClean="0">
                <a:latin typeface="Comic Sans MS"/>
                <a:cs typeface="Comic Sans MS"/>
              </a:rPr>
              <a:t>Insecurity</a:t>
            </a:r>
            <a:endParaRPr lang="en-US" i="1" dirty="0">
              <a:latin typeface="Comic Sans MS"/>
              <a:cs typeface="Comic Sans MS"/>
            </a:endParaRPr>
          </a:p>
        </p:txBody>
      </p:sp>
      <p:sp>
        <p:nvSpPr>
          <p:cNvPr id="3" name="Content Placeholder 2"/>
          <p:cNvSpPr>
            <a:spLocks noGrp="1"/>
          </p:cNvSpPr>
          <p:nvPr>
            <p:ph idx="1"/>
          </p:nvPr>
        </p:nvSpPr>
        <p:spPr/>
        <p:txBody>
          <a:bodyPr/>
          <a:lstStyle/>
          <a:p>
            <a:endParaRPr lang="en-US" b="1" i="1" dirty="0">
              <a:latin typeface="Times New Roman"/>
              <a:cs typeface="Times New Roman"/>
            </a:endParaRPr>
          </a:p>
        </p:txBody>
      </p:sp>
    </p:spTree>
    <p:extLst>
      <p:ext uri="{BB962C8B-B14F-4D97-AF65-F5344CB8AC3E}">
        <p14:creationId xmlns:p14="http://schemas.microsoft.com/office/powerpoint/2010/main" val="4174777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894979"/>
          </a:xfrm>
        </p:spPr>
        <p:txBody>
          <a:bodyPr>
            <a:normAutofit fontScale="90000"/>
          </a:bodyPr>
          <a:lstStyle/>
          <a:p>
            <a:r>
              <a:rPr lang="en-US" dirty="0" smtClean="0">
                <a:latin typeface="Comic Sans MS"/>
                <a:cs typeface="Comic Sans MS"/>
              </a:rPr>
              <a:t>There is Food </a:t>
            </a:r>
            <a:r>
              <a:rPr lang="en-US" dirty="0">
                <a:latin typeface="Comic Sans MS"/>
                <a:cs typeface="Comic Sans MS"/>
              </a:rPr>
              <a:t>S</a:t>
            </a:r>
            <a:r>
              <a:rPr lang="en-US" dirty="0" smtClean="0">
                <a:latin typeface="Comic Sans MS"/>
                <a:cs typeface="Comic Sans MS"/>
              </a:rPr>
              <a:t>ecurity when..</a:t>
            </a:r>
            <a:br>
              <a:rPr lang="en-US" dirty="0" smtClean="0">
                <a:latin typeface="Comic Sans MS"/>
                <a:cs typeface="Comic Sans MS"/>
              </a:rPr>
            </a:br>
            <a:r>
              <a:rPr lang="en-US" sz="1300" u="sng" dirty="0">
                <a:hlinkClick r:id="rId3"/>
              </a:rPr>
              <a:t>https://www.youtube.com/watch?v=PiYDG11zIUs</a:t>
            </a:r>
            <a:endParaRPr lang="en-US" sz="1300" dirty="0">
              <a:latin typeface="Comic Sans MS"/>
              <a:cs typeface="Comic Sans MS"/>
            </a:endParaRPr>
          </a:p>
        </p:txBody>
      </p:sp>
      <p:pic>
        <p:nvPicPr>
          <p:cNvPr id="4" name="Content Placeholder 3" descr="Screen Shot 2015-02-26 at 10.07.02 AM.png"/>
          <p:cNvPicPr>
            <a:picLocks noGrp="1" noChangeAspect="1"/>
          </p:cNvPicPr>
          <p:nvPr>
            <p:ph idx="1"/>
          </p:nvPr>
        </p:nvPicPr>
        <p:blipFill>
          <a:blip r:embed="rId4">
            <a:extLst>
              <a:ext uri="{28A0092B-C50C-407E-A947-70E740481C1C}">
                <a14:useLocalDpi xmlns:a14="http://schemas.microsoft.com/office/drawing/2010/main" val="0"/>
              </a:ext>
            </a:extLst>
          </a:blip>
          <a:srcRect t="14400" b="14400"/>
          <a:stretch>
            <a:fillRect/>
          </a:stretch>
        </p:blipFill>
        <p:spPr/>
      </p:pic>
    </p:spTree>
    <p:extLst>
      <p:ext uri="{BB962C8B-B14F-4D97-AF65-F5344CB8AC3E}">
        <p14:creationId xmlns:p14="http://schemas.microsoft.com/office/powerpoint/2010/main" val="115446897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715759"/>
          </a:xfrm>
        </p:spPr>
        <p:txBody>
          <a:bodyPr/>
          <a:lstStyle/>
          <a:p>
            <a:r>
              <a:rPr lang="en-US" dirty="0" smtClean="0">
                <a:latin typeface="Comic Sans MS"/>
                <a:cs typeface="Comic Sans MS"/>
              </a:rPr>
              <a:t>What are the Tenets of FS?</a:t>
            </a:r>
            <a:endParaRPr lang="en-US" dirty="0">
              <a:latin typeface="Comic Sans MS"/>
              <a:cs typeface="Comic Sans MS"/>
            </a:endParaRPr>
          </a:p>
        </p:txBody>
      </p:sp>
      <p:pic>
        <p:nvPicPr>
          <p:cNvPr id="4" name="Content Placeholder 3" descr="Screen Shot 2015-02-26 at 9.41.33 AM.png"/>
          <p:cNvPicPr>
            <a:picLocks noGrp="1" noChangeAspect="1"/>
          </p:cNvPicPr>
          <p:nvPr>
            <p:ph idx="1"/>
          </p:nvPr>
        </p:nvPicPr>
        <p:blipFill>
          <a:blip r:embed="rId3">
            <a:extLst>
              <a:ext uri="{28A0092B-C50C-407E-A947-70E740481C1C}">
                <a14:useLocalDpi xmlns:a14="http://schemas.microsoft.com/office/drawing/2010/main" val="0"/>
              </a:ext>
            </a:extLst>
          </a:blip>
          <a:srcRect t="14322" b="14322"/>
          <a:stretch>
            <a:fillRect/>
          </a:stretch>
        </p:blipFill>
        <p:spPr/>
      </p:pic>
    </p:spTree>
    <p:extLst>
      <p:ext uri="{BB962C8B-B14F-4D97-AF65-F5344CB8AC3E}">
        <p14:creationId xmlns:p14="http://schemas.microsoft.com/office/powerpoint/2010/main" val="252116601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2320" y="1027665"/>
            <a:ext cx="7283450" cy="559620"/>
          </a:xfrm>
        </p:spPr>
        <p:txBody>
          <a:bodyPr>
            <a:normAutofit fontScale="90000"/>
          </a:bodyPr>
          <a:lstStyle/>
          <a:p>
            <a:r>
              <a:rPr lang="en-US" dirty="0" smtClean="0">
                <a:latin typeface="Comic Sans MS"/>
                <a:cs typeface="Comic Sans MS"/>
              </a:rPr>
              <a:t>Food Security:  Breaking it Down</a:t>
            </a:r>
            <a:endParaRPr lang="en-US" dirty="0">
              <a:latin typeface="Comic Sans MS"/>
              <a:cs typeface="Comic Sans MS"/>
            </a:endParaRPr>
          </a:p>
        </p:txBody>
      </p:sp>
      <p:sp>
        <p:nvSpPr>
          <p:cNvPr id="3" name="Content Placeholder 2"/>
          <p:cNvSpPr>
            <a:spLocks noGrp="1"/>
          </p:cNvSpPr>
          <p:nvPr>
            <p:ph idx="1"/>
          </p:nvPr>
        </p:nvSpPr>
        <p:spPr>
          <a:xfrm>
            <a:off x="1043492" y="1774023"/>
            <a:ext cx="6777317" cy="4351025"/>
          </a:xfrm>
        </p:spPr>
        <p:txBody>
          <a:bodyPr>
            <a:normAutofit fontScale="92500" lnSpcReduction="20000"/>
          </a:bodyPr>
          <a:lstStyle/>
          <a:p>
            <a:r>
              <a:rPr lang="en-US" b="1" dirty="0" smtClean="0"/>
              <a:t>What is the problem/issue?</a:t>
            </a:r>
          </a:p>
          <a:p>
            <a:pPr lvl="1"/>
            <a:r>
              <a:rPr lang="en-US" dirty="0" smtClean="0"/>
              <a:t>how </a:t>
            </a:r>
            <a:r>
              <a:rPr lang="en-US" dirty="0"/>
              <a:t>can we recognize it?</a:t>
            </a:r>
          </a:p>
          <a:p>
            <a:pPr lvl="0"/>
            <a:r>
              <a:rPr lang="en-US" b="1" dirty="0"/>
              <a:t>Why is it important </a:t>
            </a:r>
            <a:endParaRPr lang="en-US" dirty="0"/>
          </a:p>
          <a:p>
            <a:pPr lvl="1"/>
            <a:r>
              <a:rPr lang="en-US" sz="2400" dirty="0"/>
              <a:t>who does it affect?</a:t>
            </a:r>
          </a:p>
          <a:p>
            <a:pPr lvl="1"/>
            <a:r>
              <a:rPr lang="en-US" sz="2400" dirty="0"/>
              <a:t>What does it affect?</a:t>
            </a:r>
            <a:endParaRPr lang="en-US" sz="2400" b="1" dirty="0"/>
          </a:p>
          <a:p>
            <a:pPr lvl="0"/>
            <a:r>
              <a:rPr lang="en-US" dirty="0" smtClean="0"/>
              <a:t> </a:t>
            </a:r>
          </a:p>
          <a:p>
            <a:pPr marL="68580" indent="0">
              <a:buNone/>
            </a:pPr>
            <a:r>
              <a:rPr lang="en-US" dirty="0">
                <a:hlinkClick r:id="rId3"/>
              </a:rPr>
              <a:t>http://www.cooldailyinfographics.com/post/food-</a:t>
            </a:r>
            <a:r>
              <a:rPr lang="en-US" dirty="0" smtClean="0">
                <a:hlinkClick r:id="rId3"/>
              </a:rPr>
              <a:t>security</a:t>
            </a:r>
            <a:endParaRPr lang="en-US" dirty="0" smtClean="0"/>
          </a:p>
          <a:p>
            <a:pPr marL="68580" indent="0">
              <a:buNone/>
            </a:pPr>
            <a:endParaRPr lang="en-US" dirty="0"/>
          </a:p>
          <a:p>
            <a:pPr marL="68580" indent="0">
              <a:buNone/>
            </a:pPr>
            <a:r>
              <a:rPr lang="en-US" dirty="0" smtClean="0"/>
              <a:t>(Write these questions in </a:t>
            </a:r>
            <a:r>
              <a:rPr lang="en-US" dirty="0" err="1" smtClean="0"/>
              <a:t>Evernote</a:t>
            </a:r>
            <a:r>
              <a:rPr lang="en-US" dirty="0" smtClean="0"/>
              <a:t>—or use this PowerPoint to record information.  </a:t>
            </a:r>
            <a:r>
              <a:rPr lang="en-US" dirty="0" smtClean="0"/>
              <a:t>Using </a:t>
            </a:r>
            <a:r>
              <a:rPr lang="en-US" dirty="0"/>
              <a:t>the </a:t>
            </a:r>
            <a:r>
              <a:rPr lang="en-US" dirty="0" err="1"/>
              <a:t>Infographics</a:t>
            </a:r>
            <a:r>
              <a:rPr lang="en-US" dirty="0"/>
              <a:t>—add descriptors, data beneath the </a:t>
            </a:r>
            <a:r>
              <a:rPr lang="en-US" dirty="0" smtClean="0"/>
              <a:t>questions)</a:t>
            </a:r>
            <a:endParaRPr lang="en-US" dirty="0"/>
          </a:p>
          <a:p>
            <a:pPr marL="68580" indent="0">
              <a:buNone/>
            </a:pPr>
            <a:endParaRPr lang="en-US" dirty="0"/>
          </a:p>
        </p:txBody>
      </p:sp>
    </p:spTree>
    <p:extLst>
      <p:ext uri="{BB962C8B-B14F-4D97-AF65-F5344CB8AC3E}">
        <p14:creationId xmlns:p14="http://schemas.microsoft.com/office/powerpoint/2010/main" val="320801104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526510"/>
          </a:xfrm>
        </p:spPr>
        <p:txBody>
          <a:bodyPr>
            <a:normAutofit/>
          </a:bodyPr>
          <a:lstStyle/>
          <a:p>
            <a:r>
              <a:rPr lang="en-US" sz="2800" dirty="0" smtClean="0">
                <a:latin typeface="Comic Sans MS"/>
                <a:cs typeface="Comic Sans MS"/>
              </a:rPr>
              <a:t>Food </a:t>
            </a:r>
            <a:r>
              <a:rPr lang="en-US" sz="2800" dirty="0" err="1" smtClean="0">
                <a:latin typeface="Comic Sans MS"/>
                <a:cs typeface="Comic Sans MS"/>
              </a:rPr>
              <a:t>Insecurity:Breaking</a:t>
            </a:r>
            <a:r>
              <a:rPr lang="en-US" sz="2800" dirty="0" smtClean="0">
                <a:latin typeface="Comic Sans MS"/>
                <a:cs typeface="Comic Sans MS"/>
              </a:rPr>
              <a:t> it Down, cont.</a:t>
            </a:r>
            <a:endParaRPr lang="en-US" sz="2800" dirty="0">
              <a:latin typeface="Comic Sans MS"/>
              <a:cs typeface="Comic Sans MS"/>
            </a:endParaRPr>
          </a:p>
        </p:txBody>
      </p:sp>
      <p:sp>
        <p:nvSpPr>
          <p:cNvPr id="3" name="Content Placeholder 2"/>
          <p:cNvSpPr>
            <a:spLocks noGrp="1"/>
          </p:cNvSpPr>
          <p:nvPr>
            <p:ph idx="1"/>
          </p:nvPr>
        </p:nvSpPr>
        <p:spPr/>
        <p:txBody>
          <a:bodyPr/>
          <a:lstStyle/>
          <a:p>
            <a:pPr lvl="0"/>
            <a:r>
              <a:rPr lang="en-US" b="1" dirty="0"/>
              <a:t>Which countries, regions, populations experience the problem---are affected by Food Insecurity</a:t>
            </a:r>
          </a:p>
          <a:p>
            <a:pPr lvl="2"/>
            <a:r>
              <a:rPr lang="en-US" dirty="0"/>
              <a:t>Explain how these countries are affected</a:t>
            </a:r>
          </a:p>
          <a:p>
            <a:endParaRPr lang="en-US" dirty="0" smtClean="0"/>
          </a:p>
          <a:p>
            <a:r>
              <a:rPr lang="en-US" i="1" dirty="0" smtClean="0">
                <a:solidFill>
                  <a:schemeClr val="accent3">
                    <a:lumMod val="75000"/>
                  </a:schemeClr>
                </a:solidFill>
              </a:rPr>
              <a:t>Students, again, use data and inferences from the </a:t>
            </a:r>
            <a:r>
              <a:rPr lang="en-US" i="1" dirty="0" err="1" smtClean="0">
                <a:solidFill>
                  <a:schemeClr val="accent3">
                    <a:lumMod val="75000"/>
                  </a:schemeClr>
                </a:solidFill>
              </a:rPr>
              <a:t>infographics</a:t>
            </a:r>
            <a:r>
              <a:rPr lang="en-US" i="1" dirty="0" smtClean="0">
                <a:solidFill>
                  <a:schemeClr val="accent3">
                    <a:lumMod val="75000"/>
                  </a:schemeClr>
                </a:solidFill>
              </a:rPr>
              <a:t> to respond to the question/add notes here</a:t>
            </a:r>
            <a:endParaRPr lang="en-US" i="1" dirty="0">
              <a:solidFill>
                <a:schemeClr val="accent3">
                  <a:lumMod val="75000"/>
                </a:schemeClr>
              </a:solidFill>
            </a:endParaRPr>
          </a:p>
        </p:txBody>
      </p:sp>
    </p:spTree>
    <p:extLst>
      <p:ext uri="{BB962C8B-B14F-4D97-AF65-F5344CB8AC3E}">
        <p14:creationId xmlns:p14="http://schemas.microsoft.com/office/powerpoint/2010/main" val="83398746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Comic Sans MS"/>
                <a:cs typeface="Comic Sans MS"/>
              </a:rPr>
              <a:t>Food as a Human Right?</a:t>
            </a:r>
            <a:endParaRPr lang="en-US" dirty="0">
              <a:latin typeface="Comic Sans MS"/>
              <a:cs typeface="Comic Sans MS"/>
            </a:endParaRPr>
          </a:p>
        </p:txBody>
      </p:sp>
      <p:sp>
        <p:nvSpPr>
          <p:cNvPr id="3" name="Content Placeholder 2"/>
          <p:cNvSpPr>
            <a:spLocks noGrp="1"/>
          </p:cNvSpPr>
          <p:nvPr>
            <p:ph idx="1"/>
          </p:nvPr>
        </p:nvSpPr>
        <p:spPr/>
        <p:txBody>
          <a:bodyPr/>
          <a:lstStyle/>
          <a:p>
            <a:r>
              <a:rPr lang="en-US" dirty="0" smtClean="0">
                <a:latin typeface="Times New Roman"/>
                <a:cs typeface="Times New Roman"/>
              </a:rPr>
              <a:t>Take a few minutes to reflect on your personal thinking about this concept.</a:t>
            </a:r>
          </a:p>
          <a:p>
            <a:endParaRPr lang="en-US" dirty="0" smtClean="0">
              <a:latin typeface="Times New Roman"/>
              <a:cs typeface="Times New Roman"/>
            </a:endParaRPr>
          </a:p>
          <a:p>
            <a:r>
              <a:rPr lang="en-US" dirty="0" smtClean="0">
                <a:latin typeface="Times New Roman"/>
                <a:cs typeface="Times New Roman"/>
              </a:rPr>
              <a:t>In what ways do I think, “Yes, everyone has the right to food”  ?</a:t>
            </a:r>
          </a:p>
          <a:p>
            <a:endParaRPr lang="en-US" dirty="0" smtClean="0">
              <a:latin typeface="Times New Roman"/>
              <a:cs typeface="Times New Roman"/>
            </a:endParaRPr>
          </a:p>
          <a:p>
            <a:r>
              <a:rPr lang="en-US" dirty="0" smtClean="0">
                <a:latin typeface="Times New Roman"/>
                <a:cs typeface="Times New Roman"/>
              </a:rPr>
              <a:t>What contradicting feelings, thoughts, or questions do I have right now?</a:t>
            </a:r>
            <a:endParaRPr lang="en-US" dirty="0">
              <a:latin typeface="Times New Roman"/>
              <a:cs typeface="Times New Roman"/>
            </a:endParaRPr>
          </a:p>
        </p:txBody>
      </p:sp>
    </p:spTree>
    <p:extLst>
      <p:ext uri="{BB962C8B-B14F-4D97-AF65-F5344CB8AC3E}">
        <p14:creationId xmlns:p14="http://schemas.microsoft.com/office/powerpoint/2010/main" val="2014467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omic Sans MS"/>
                <a:cs typeface="Comic Sans MS"/>
              </a:rPr>
              <a:t>First International Recognition of Food as a Human Right</a:t>
            </a:r>
            <a:endParaRPr lang="en-US" dirty="0">
              <a:latin typeface="Comic Sans MS"/>
              <a:cs typeface="Comic Sans MS"/>
            </a:endParaRPr>
          </a:p>
        </p:txBody>
      </p:sp>
      <p:sp>
        <p:nvSpPr>
          <p:cNvPr id="3" name="Content Placeholder 2"/>
          <p:cNvSpPr>
            <a:spLocks noGrp="1"/>
          </p:cNvSpPr>
          <p:nvPr>
            <p:ph idx="1"/>
          </p:nvPr>
        </p:nvSpPr>
        <p:spPr>
          <a:xfrm>
            <a:off x="1043492" y="2323652"/>
            <a:ext cx="6777317" cy="4241087"/>
          </a:xfrm>
        </p:spPr>
        <p:txBody>
          <a:bodyPr/>
          <a:lstStyle/>
          <a:p>
            <a:endParaRPr lang="en-US" dirty="0"/>
          </a:p>
        </p:txBody>
      </p:sp>
      <p:pic>
        <p:nvPicPr>
          <p:cNvPr id="4" name="Picture 3" descr="Screen Shot 2015-02-26 at 9.59.2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839" y="2323652"/>
            <a:ext cx="8008400" cy="3804718"/>
          </a:xfrm>
          <a:prstGeom prst="rect">
            <a:avLst/>
          </a:prstGeom>
        </p:spPr>
      </p:pic>
    </p:spTree>
    <p:extLst>
      <p:ext uri="{BB962C8B-B14F-4D97-AF65-F5344CB8AC3E}">
        <p14:creationId xmlns:p14="http://schemas.microsoft.com/office/powerpoint/2010/main" val="3688497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516570"/>
            <a:ext cx="7024744" cy="1614280"/>
          </a:xfrm>
        </p:spPr>
        <p:txBody>
          <a:bodyPr>
            <a:normAutofit/>
          </a:bodyPr>
          <a:lstStyle/>
          <a:p>
            <a:r>
              <a:rPr lang="en-US" dirty="0" smtClean="0">
                <a:latin typeface="Comic Sans MS"/>
                <a:cs typeface="Comic Sans MS"/>
              </a:rPr>
              <a:t>Universal Declaration of Human Rights _Article 25</a:t>
            </a:r>
            <a:endParaRPr lang="en-US" dirty="0">
              <a:latin typeface="Comic Sans MS"/>
              <a:cs typeface="Comic Sans MS"/>
            </a:endParaRPr>
          </a:p>
        </p:txBody>
      </p:sp>
      <p:sp>
        <p:nvSpPr>
          <p:cNvPr id="3" name="Content Placeholder 2"/>
          <p:cNvSpPr>
            <a:spLocks noGrp="1"/>
          </p:cNvSpPr>
          <p:nvPr>
            <p:ph idx="1"/>
          </p:nvPr>
        </p:nvSpPr>
        <p:spPr/>
        <p:txBody>
          <a:bodyPr>
            <a:normAutofit fontScale="85000" lnSpcReduction="20000"/>
          </a:bodyPr>
          <a:lstStyle/>
          <a:p>
            <a:r>
              <a:rPr lang="en-US" dirty="0">
                <a:hlinkClick r:id="rId3"/>
              </a:rPr>
              <a:t>http://www.un.org/en/documents/udhr/</a:t>
            </a:r>
            <a:endParaRPr lang="en-US" dirty="0"/>
          </a:p>
          <a:p>
            <a:endParaRPr lang="en-US" dirty="0" smtClean="0"/>
          </a:p>
          <a:p>
            <a:r>
              <a:rPr lang="en-US" dirty="0" smtClean="0">
                <a:latin typeface="Times New Roman"/>
                <a:cs typeface="Times New Roman"/>
              </a:rPr>
              <a:t>Article 25.</a:t>
            </a:r>
          </a:p>
          <a:p>
            <a:r>
              <a:rPr lang="en-US" dirty="0" smtClean="0">
                <a:latin typeface="Times New Roman"/>
                <a:cs typeface="Times New Roman"/>
              </a:rPr>
              <a:t>(1) Everyone has the right to a standard of living adequate for the health and well-being of himself and of his family, including clothing, housing and medical care and necessary social services, and the right to security in the event of unemployment, sickness, disability, widowhood, old age, or other lack of livelihood in circumstances beyond his control.</a:t>
            </a:r>
          </a:p>
          <a:p>
            <a:r>
              <a:rPr lang="en-US" dirty="0" smtClean="0">
                <a:latin typeface="Times New Roman"/>
                <a:cs typeface="Times New Roman"/>
              </a:rPr>
              <a:t>(2) Motherhood and childhood are entitled to special care and assistance.  All children, whether born in or out of wedlock, shall enjoy the same social protection.</a:t>
            </a:r>
          </a:p>
          <a:p>
            <a:endParaRPr lang="en-US" dirty="0"/>
          </a:p>
        </p:txBody>
      </p:sp>
    </p:spTree>
    <p:extLst>
      <p:ext uri="{BB962C8B-B14F-4D97-AF65-F5344CB8AC3E}">
        <p14:creationId xmlns:p14="http://schemas.microsoft.com/office/powerpoint/2010/main" val="2112676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a:cs typeface="Comic Sans MS"/>
              </a:rPr>
              <a:t>Timeline on Right to Food</a:t>
            </a:r>
            <a:endParaRPr lang="en-US" dirty="0">
              <a:latin typeface="Comic Sans MS"/>
              <a:cs typeface="Comic Sans MS"/>
            </a:endParaRPr>
          </a:p>
        </p:txBody>
      </p:sp>
      <p:sp>
        <p:nvSpPr>
          <p:cNvPr id="3" name="Content Placeholder 2"/>
          <p:cNvSpPr>
            <a:spLocks noGrp="1"/>
          </p:cNvSpPr>
          <p:nvPr>
            <p:ph idx="1"/>
          </p:nvPr>
        </p:nvSpPr>
        <p:spPr/>
        <p:txBody>
          <a:bodyPr/>
          <a:lstStyle/>
          <a:p>
            <a:endParaRPr lang="en-US" dirty="0"/>
          </a:p>
          <a:p>
            <a:r>
              <a:rPr lang="en-US" dirty="0">
                <a:hlinkClick r:id="rId2"/>
              </a:rPr>
              <a:t>http://www.fao.org/fsnforum/righttofood/timeline#15</a:t>
            </a:r>
            <a:endParaRPr lang="en-US" dirty="0"/>
          </a:p>
          <a:p>
            <a:endParaRPr lang="en-US" dirty="0"/>
          </a:p>
        </p:txBody>
      </p:sp>
    </p:spTree>
    <p:extLst>
      <p:ext uri="{BB962C8B-B14F-4D97-AF65-F5344CB8AC3E}">
        <p14:creationId xmlns:p14="http://schemas.microsoft.com/office/powerpoint/2010/main" val="345600204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Austin.thmx</Template>
  <TotalTime>260</TotalTime>
  <Words>445</Words>
  <Application>Microsoft Macintosh PowerPoint</Application>
  <PresentationFormat>On-screen Show (4:3)</PresentationFormat>
  <Paragraphs>51</Paragraphs>
  <Slides>10</Slides>
  <Notes>6</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Austin</vt:lpstr>
      <vt:lpstr>What is the Future of Food?</vt:lpstr>
      <vt:lpstr>There is Food Security when.. https://www.youtube.com/watch?v=PiYDG11zIUs</vt:lpstr>
      <vt:lpstr>What are the Tenets of FS?</vt:lpstr>
      <vt:lpstr>Food Security:  Breaking it Down</vt:lpstr>
      <vt:lpstr>Food Insecurity:Breaking it Down, cont.</vt:lpstr>
      <vt:lpstr>Food as a Human Right?</vt:lpstr>
      <vt:lpstr>First International Recognition of Food as a Human Right</vt:lpstr>
      <vt:lpstr>Universal Declaration of Human Rights _Article 25</vt:lpstr>
      <vt:lpstr>Timeline on Right to Food</vt:lpstr>
      <vt:lpstr>Causes of Food Insecurity</vt:lpstr>
    </vt:vector>
  </TitlesOfParts>
  <Company>SAS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Future of Food?</dc:title>
  <dc:creator>SAS</dc:creator>
  <cp:lastModifiedBy>SAS</cp:lastModifiedBy>
  <cp:revision>58</cp:revision>
  <dcterms:created xsi:type="dcterms:W3CDTF">2015-02-26T01:45:20Z</dcterms:created>
  <dcterms:modified xsi:type="dcterms:W3CDTF">2015-03-03T11:32:18Z</dcterms:modified>
</cp:coreProperties>
</file>